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66" r:id="rId2"/>
    <p:sldId id="267" r:id="rId3"/>
    <p:sldId id="274" r:id="rId4"/>
    <p:sldId id="275" r:id="rId5"/>
    <p:sldId id="269" r:id="rId6"/>
    <p:sldId id="276" r:id="rId7"/>
    <p:sldId id="270" r:id="rId8"/>
    <p:sldId id="271" r:id="rId9"/>
    <p:sldId id="272" r:id="rId10"/>
    <p:sldId id="277" r:id="rId11"/>
    <p:sldId id="273" r:id="rId12"/>
    <p:sldId id="256" r:id="rId13"/>
    <p:sldId id="259" r:id="rId14"/>
    <p:sldId id="260" r:id="rId15"/>
    <p:sldId id="261" r:id="rId16"/>
    <p:sldId id="262" r:id="rId17"/>
    <p:sldId id="263" r:id="rId18"/>
    <p:sldId id="264" r:id="rId19"/>
    <p:sldId id="265" r:id="rId2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6" autoAdjust="0"/>
    <p:restoredTop sz="94629" autoAdjust="0"/>
  </p:normalViewPr>
  <p:slideViewPr>
    <p:cSldViewPr>
      <p:cViewPr>
        <p:scale>
          <a:sx n="118" d="100"/>
          <a:sy n="118" d="100"/>
        </p:scale>
        <p:origin x="-143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1C8293-102F-4F4B-A121-DC3849C99311}" type="doc">
      <dgm:prSet loTypeId="urn:microsoft.com/office/officeart/2005/8/layout/vProcess5" loCatId="process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72A9FA20-C1F7-4F7A-ABC4-CA58204439A3}">
      <dgm:prSet/>
      <dgm:spPr/>
      <dgm:t>
        <a:bodyPr/>
        <a:lstStyle/>
        <a:p>
          <a:r>
            <a:rPr lang="ru-RU" dirty="0" smtClean="0"/>
            <a:t>работа с мотивированными учащимися</a:t>
          </a:r>
          <a:endParaRPr lang="ru-RU" dirty="0"/>
        </a:p>
      </dgm:t>
    </dgm:pt>
    <dgm:pt modelId="{816ECA13-8C20-4613-B2E2-AC9FD01FB456}" type="parTrans" cxnId="{0179F324-2D64-4AC2-89A8-16F237A21A98}">
      <dgm:prSet/>
      <dgm:spPr/>
      <dgm:t>
        <a:bodyPr/>
        <a:lstStyle/>
        <a:p>
          <a:endParaRPr lang="ru-RU"/>
        </a:p>
      </dgm:t>
    </dgm:pt>
    <dgm:pt modelId="{F0FB99A4-9812-4213-9025-26AFE65FD971}" type="sibTrans" cxnId="{0179F324-2D64-4AC2-89A8-16F237A21A98}">
      <dgm:prSet/>
      <dgm:spPr/>
      <dgm:t>
        <a:bodyPr/>
        <a:lstStyle/>
        <a:p>
          <a:endParaRPr lang="ru-RU"/>
        </a:p>
      </dgm:t>
    </dgm:pt>
    <dgm:pt modelId="{3D8503A9-36B0-4F32-8A53-36C2208195F2}">
      <dgm:prSet/>
      <dgm:spPr/>
      <dgm:t>
        <a:bodyPr/>
        <a:lstStyle/>
        <a:p>
          <a:r>
            <a:rPr lang="ru-RU" dirty="0" smtClean="0"/>
            <a:t>обобщение и распространение передового педагогического опыта</a:t>
          </a:r>
          <a:endParaRPr lang="ru-RU" dirty="0"/>
        </a:p>
      </dgm:t>
    </dgm:pt>
    <dgm:pt modelId="{0FD8D1FE-EDB5-4A77-A0F2-09AEB338B642}" type="parTrans" cxnId="{89EC12A7-4600-4062-A0DE-969D58D5B7B3}">
      <dgm:prSet/>
      <dgm:spPr/>
      <dgm:t>
        <a:bodyPr/>
        <a:lstStyle/>
        <a:p>
          <a:endParaRPr lang="ru-RU"/>
        </a:p>
      </dgm:t>
    </dgm:pt>
    <dgm:pt modelId="{CE8F4176-A11C-43CD-B6CD-9BB232C8D542}" type="sibTrans" cxnId="{89EC12A7-4600-4062-A0DE-969D58D5B7B3}">
      <dgm:prSet/>
      <dgm:spPr/>
      <dgm:t>
        <a:bodyPr/>
        <a:lstStyle/>
        <a:p>
          <a:endParaRPr lang="ru-RU"/>
        </a:p>
      </dgm:t>
    </dgm:pt>
    <dgm:pt modelId="{74DF49C4-858D-416F-8216-2493EEEE7074}">
      <dgm:prSet/>
      <dgm:spPr/>
      <dgm:t>
        <a:bodyPr/>
        <a:lstStyle/>
        <a:p>
          <a:r>
            <a:rPr lang="ru-RU" dirty="0" smtClean="0"/>
            <a:t>совершенствование современного урока, создание ситуации успеха</a:t>
          </a:r>
          <a:endParaRPr lang="ru-RU" dirty="0"/>
        </a:p>
      </dgm:t>
    </dgm:pt>
    <dgm:pt modelId="{A37A1DEC-DB6C-4E93-A86F-CEF6E7B4B0CF}" type="parTrans" cxnId="{4EAE84E8-2D46-46EF-B9CE-CF798DDB8661}">
      <dgm:prSet/>
      <dgm:spPr/>
      <dgm:t>
        <a:bodyPr/>
        <a:lstStyle/>
        <a:p>
          <a:endParaRPr lang="ru-RU"/>
        </a:p>
      </dgm:t>
    </dgm:pt>
    <dgm:pt modelId="{93AD2BEF-BD6C-475B-B9B4-939502F18C50}" type="sibTrans" cxnId="{4EAE84E8-2D46-46EF-B9CE-CF798DDB8661}">
      <dgm:prSet/>
      <dgm:spPr/>
      <dgm:t>
        <a:bodyPr/>
        <a:lstStyle/>
        <a:p>
          <a:endParaRPr lang="ru-RU"/>
        </a:p>
      </dgm:t>
    </dgm:pt>
    <dgm:pt modelId="{CFE4BFB4-FC6C-466A-A1A8-A803F28741D0}" type="pres">
      <dgm:prSet presAssocID="{451C8293-102F-4F4B-A121-DC3849C9931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68F8A91-B9F6-4D32-92A7-671F73193DCB}" type="pres">
      <dgm:prSet presAssocID="{451C8293-102F-4F4B-A121-DC3849C99311}" presName="dummyMaxCanvas" presStyleCnt="0">
        <dgm:presLayoutVars/>
      </dgm:prSet>
      <dgm:spPr/>
      <dgm:t>
        <a:bodyPr/>
        <a:lstStyle/>
        <a:p>
          <a:endParaRPr lang="ru-RU"/>
        </a:p>
      </dgm:t>
    </dgm:pt>
    <dgm:pt modelId="{C515AA27-CED6-4DEF-A43C-2EC83358692D}" type="pres">
      <dgm:prSet presAssocID="{451C8293-102F-4F4B-A121-DC3849C99311}" presName="ThreeNodes_1" presStyleLbl="node1" presStyleIdx="0" presStyleCnt="3" custLinFactNeighborX="4060" custLinFactNeighborY="59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4AC89-113F-462A-8DD8-5828D19D21FF}" type="pres">
      <dgm:prSet presAssocID="{451C8293-102F-4F4B-A121-DC3849C99311}" presName="ThreeNodes_2" presStyleLbl="node1" presStyleIdx="1" presStyleCnt="3" custLinFactNeighborX="904" custLinFactNeighborY="14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6F729F-580A-4BB4-8216-98B4A70EA917}" type="pres">
      <dgm:prSet presAssocID="{451C8293-102F-4F4B-A121-DC3849C99311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9D8DE0-CFF2-4206-896F-0F774920A966}" type="pres">
      <dgm:prSet presAssocID="{451C8293-102F-4F4B-A121-DC3849C99311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E27A05-9CCD-49DC-B1D7-16AAEB5AD5E6}" type="pres">
      <dgm:prSet presAssocID="{451C8293-102F-4F4B-A121-DC3849C99311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950A49-0C1E-4712-B2E7-DAF14369417B}" type="pres">
      <dgm:prSet presAssocID="{451C8293-102F-4F4B-A121-DC3849C99311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D5DF78-2CEE-46AA-9910-283F3975C991}" type="pres">
      <dgm:prSet presAssocID="{451C8293-102F-4F4B-A121-DC3849C99311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C5A2C3-252C-4D63-B655-C10D3C3AFA2C}" type="pres">
      <dgm:prSet presAssocID="{451C8293-102F-4F4B-A121-DC3849C99311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5F77C39-6D75-4240-A0C1-3898C1CC34FD}" type="presOf" srcId="{72A9FA20-C1F7-4F7A-ABC4-CA58204439A3}" destId="{C515AA27-CED6-4DEF-A43C-2EC83358692D}" srcOrd="0" destOrd="0" presId="urn:microsoft.com/office/officeart/2005/8/layout/vProcess5"/>
    <dgm:cxn modelId="{4EAE84E8-2D46-46EF-B9CE-CF798DDB8661}" srcId="{451C8293-102F-4F4B-A121-DC3849C99311}" destId="{74DF49C4-858D-416F-8216-2493EEEE7074}" srcOrd="2" destOrd="0" parTransId="{A37A1DEC-DB6C-4E93-A86F-CEF6E7B4B0CF}" sibTransId="{93AD2BEF-BD6C-475B-B9B4-939502F18C50}"/>
    <dgm:cxn modelId="{9E1F09AD-A092-4774-B93E-B6CA929AAEEE}" type="presOf" srcId="{451C8293-102F-4F4B-A121-DC3849C99311}" destId="{CFE4BFB4-FC6C-466A-A1A8-A803F28741D0}" srcOrd="0" destOrd="0" presId="urn:microsoft.com/office/officeart/2005/8/layout/vProcess5"/>
    <dgm:cxn modelId="{82BAD92F-F431-4C52-97FD-033A0AC00EDB}" type="presOf" srcId="{3D8503A9-36B0-4F32-8A53-36C2208195F2}" destId="{BBA4AC89-113F-462A-8DD8-5828D19D21FF}" srcOrd="0" destOrd="0" presId="urn:microsoft.com/office/officeart/2005/8/layout/vProcess5"/>
    <dgm:cxn modelId="{7564E225-E972-41BE-888E-EF729C191D15}" type="presOf" srcId="{CE8F4176-A11C-43CD-B6CD-9BB232C8D542}" destId="{66E27A05-9CCD-49DC-B1D7-16AAEB5AD5E6}" srcOrd="0" destOrd="0" presId="urn:microsoft.com/office/officeart/2005/8/layout/vProcess5"/>
    <dgm:cxn modelId="{2851FA1B-5439-45FB-B830-60FA8EEB639C}" type="presOf" srcId="{F0FB99A4-9812-4213-9025-26AFE65FD971}" destId="{1E9D8DE0-CFF2-4206-896F-0F774920A966}" srcOrd="0" destOrd="0" presId="urn:microsoft.com/office/officeart/2005/8/layout/vProcess5"/>
    <dgm:cxn modelId="{31C6C2B5-347E-4DAE-9922-22638D092228}" type="presOf" srcId="{74DF49C4-858D-416F-8216-2493EEEE7074}" destId="{756F729F-580A-4BB4-8216-98B4A70EA917}" srcOrd="0" destOrd="0" presId="urn:microsoft.com/office/officeart/2005/8/layout/vProcess5"/>
    <dgm:cxn modelId="{0179F324-2D64-4AC2-89A8-16F237A21A98}" srcId="{451C8293-102F-4F4B-A121-DC3849C99311}" destId="{72A9FA20-C1F7-4F7A-ABC4-CA58204439A3}" srcOrd="0" destOrd="0" parTransId="{816ECA13-8C20-4613-B2E2-AC9FD01FB456}" sibTransId="{F0FB99A4-9812-4213-9025-26AFE65FD971}"/>
    <dgm:cxn modelId="{89EC12A7-4600-4062-A0DE-969D58D5B7B3}" srcId="{451C8293-102F-4F4B-A121-DC3849C99311}" destId="{3D8503A9-36B0-4F32-8A53-36C2208195F2}" srcOrd="1" destOrd="0" parTransId="{0FD8D1FE-EDB5-4A77-A0F2-09AEB338B642}" sibTransId="{CE8F4176-A11C-43CD-B6CD-9BB232C8D542}"/>
    <dgm:cxn modelId="{3CAA6284-06AE-4B04-991F-332826761BC7}" type="presOf" srcId="{72A9FA20-C1F7-4F7A-ABC4-CA58204439A3}" destId="{46950A49-0C1E-4712-B2E7-DAF14369417B}" srcOrd="1" destOrd="0" presId="urn:microsoft.com/office/officeart/2005/8/layout/vProcess5"/>
    <dgm:cxn modelId="{3031FF40-829D-4171-8DCE-F63C422897FB}" type="presOf" srcId="{3D8503A9-36B0-4F32-8A53-36C2208195F2}" destId="{EBD5DF78-2CEE-46AA-9910-283F3975C991}" srcOrd="1" destOrd="0" presId="urn:microsoft.com/office/officeart/2005/8/layout/vProcess5"/>
    <dgm:cxn modelId="{85C1F468-1ABB-4E7F-8E93-F5AFAD7F2C01}" type="presOf" srcId="{74DF49C4-858D-416F-8216-2493EEEE7074}" destId="{AAC5A2C3-252C-4D63-B655-C10D3C3AFA2C}" srcOrd="1" destOrd="0" presId="urn:microsoft.com/office/officeart/2005/8/layout/vProcess5"/>
    <dgm:cxn modelId="{A5D17BD2-1393-411B-B15F-E529CA38623B}" type="presParOf" srcId="{CFE4BFB4-FC6C-466A-A1A8-A803F28741D0}" destId="{468F8A91-B9F6-4D32-92A7-671F73193DCB}" srcOrd="0" destOrd="0" presId="urn:microsoft.com/office/officeart/2005/8/layout/vProcess5"/>
    <dgm:cxn modelId="{448F6C8D-89F7-428C-BFD5-4860154B42F2}" type="presParOf" srcId="{CFE4BFB4-FC6C-466A-A1A8-A803F28741D0}" destId="{C515AA27-CED6-4DEF-A43C-2EC83358692D}" srcOrd="1" destOrd="0" presId="urn:microsoft.com/office/officeart/2005/8/layout/vProcess5"/>
    <dgm:cxn modelId="{E52A602F-0BA4-4DF6-A5EF-BB61B2ABB76C}" type="presParOf" srcId="{CFE4BFB4-FC6C-466A-A1A8-A803F28741D0}" destId="{BBA4AC89-113F-462A-8DD8-5828D19D21FF}" srcOrd="2" destOrd="0" presId="urn:microsoft.com/office/officeart/2005/8/layout/vProcess5"/>
    <dgm:cxn modelId="{82CE686A-0920-40CA-B7D4-85E20321480A}" type="presParOf" srcId="{CFE4BFB4-FC6C-466A-A1A8-A803F28741D0}" destId="{756F729F-580A-4BB4-8216-98B4A70EA917}" srcOrd="3" destOrd="0" presId="urn:microsoft.com/office/officeart/2005/8/layout/vProcess5"/>
    <dgm:cxn modelId="{A7D1BFDD-B358-4A3C-A216-A3560D163ABA}" type="presParOf" srcId="{CFE4BFB4-FC6C-466A-A1A8-A803F28741D0}" destId="{1E9D8DE0-CFF2-4206-896F-0F774920A966}" srcOrd="4" destOrd="0" presId="urn:microsoft.com/office/officeart/2005/8/layout/vProcess5"/>
    <dgm:cxn modelId="{D8757679-65BC-4AA6-A948-680F887A42BF}" type="presParOf" srcId="{CFE4BFB4-FC6C-466A-A1A8-A803F28741D0}" destId="{66E27A05-9CCD-49DC-B1D7-16AAEB5AD5E6}" srcOrd="5" destOrd="0" presId="urn:microsoft.com/office/officeart/2005/8/layout/vProcess5"/>
    <dgm:cxn modelId="{507D8C60-4B93-4F89-BA39-8EF5506BB96E}" type="presParOf" srcId="{CFE4BFB4-FC6C-466A-A1A8-A803F28741D0}" destId="{46950A49-0C1E-4712-B2E7-DAF14369417B}" srcOrd="6" destOrd="0" presId="urn:microsoft.com/office/officeart/2005/8/layout/vProcess5"/>
    <dgm:cxn modelId="{BD997F3E-C560-49A3-BB5D-3CC2191CF53A}" type="presParOf" srcId="{CFE4BFB4-FC6C-466A-A1A8-A803F28741D0}" destId="{EBD5DF78-2CEE-46AA-9910-283F3975C991}" srcOrd="7" destOrd="0" presId="urn:microsoft.com/office/officeart/2005/8/layout/vProcess5"/>
    <dgm:cxn modelId="{41C8ECA3-D115-4206-9BF2-EE4E30ECF6E3}" type="presParOf" srcId="{CFE4BFB4-FC6C-466A-A1A8-A803F28741D0}" destId="{AAC5A2C3-252C-4D63-B655-C10D3C3AFA2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FA619A-28DC-497C-971E-29A9E7863E3D}" type="doc">
      <dgm:prSet loTypeId="urn:microsoft.com/office/officeart/2005/8/layout/vProcess5" loCatId="process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373AE28-2DBF-4215-9222-229023B6ABE5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Слабая мотивация учащихся на достижение результата</a:t>
          </a:r>
          <a:endParaRPr lang="ru-RU" dirty="0">
            <a:solidFill>
              <a:schemeClr val="tx1"/>
            </a:solidFill>
          </a:endParaRPr>
        </a:p>
      </dgm:t>
    </dgm:pt>
    <dgm:pt modelId="{D2BE0AC2-0EA8-4EC1-B26F-FE8959D87972}" type="parTrans" cxnId="{4612781D-3A3B-4E14-B094-0F390EB5B34C}">
      <dgm:prSet/>
      <dgm:spPr/>
      <dgm:t>
        <a:bodyPr/>
        <a:lstStyle/>
        <a:p>
          <a:endParaRPr lang="ru-RU"/>
        </a:p>
      </dgm:t>
    </dgm:pt>
    <dgm:pt modelId="{F40C62FE-507F-4116-8745-13DC0A6BD545}" type="sibTrans" cxnId="{4612781D-3A3B-4E14-B094-0F390EB5B34C}">
      <dgm:prSet/>
      <dgm:spPr/>
      <dgm:t>
        <a:bodyPr/>
        <a:lstStyle/>
        <a:p>
          <a:endParaRPr lang="ru-RU"/>
        </a:p>
      </dgm:t>
    </dgm:pt>
    <dgm:pt modelId="{6F0BDCBB-21E2-4CE8-A4C8-ECDB7C432094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Недостаточное  использование </a:t>
          </a:r>
          <a:r>
            <a:rPr lang="ru-RU" dirty="0" smtClean="0">
              <a:solidFill>
                <a:schemeClr val="tx1"/>
              </a:solidFill>
            </a:rPr>
            <a:t>в системе технологий </a:t>
          </a:r>
          <a:r>
            <a:rPr lang="ru-RU" dirty="0" smtClean="0">
              <a:solidFill>
                <a:schemeClr val="tx1"/>
              </a:solidFill>
            </a:rPr>
            <a:t>дифференцированного </a:t>
          </a:r>
          <a:r>
            <a:rPr lang="ru-RU" dirty="0" smtClean="0">
              <a:solidFill>
                <a:schemeClr val="tx1"/>
              </a:solidFill>
            </a:rPr>
            <a:t>и индивидуального обучения</a:t>
          </a:r>
          <a:endParaRPr lang="ru-RU" dirty="0">
            <a:solidFill>
              <a:schemeClr val="tx1"/>
            </a:solidFill>
          </a:endParaRPr>
        </a:p>
      </dgm:t>
    </dgm:pt>
    <dgm:pt modelId="{1B8BE215-E891-4262-BC86-85E17499F5A5}" type="parTrans" cxnId="{EA99EFD7-B9E3-43F0-8E99-3E17BE663B38}">
      <dgm:prSet/>
      <dgm:spPr/>
      <dgm:t>
        <a:bodyPr/>
        <a:lstStyle/>
        <a:p>
          <a:endParaRPr lang="ru-RU"/>
        </a:p>
      </dgm:t>
    </dgm:pt>
    <dgm:pt modelId="{E54AE9B7-8738-4E77-BEF5-C343FEC6289B}" type="sibTrans" cxnId="{EA99EFD7-B9E3-43F0-8E99-3E17BE663B38}">
      <dgm:prSet/>
      <dgm:spPr/>
      <dgm:t>
        <a:bodyPr/>
        <a:lstStyle/>
        <a:p>
          <a:endParaRPr lang="ru-RU"/>
        </a:p>
      </dgm:t>
    </dgm:pt>
    <dgm:pt modelId="{BEF82A8E-BCA3-4853-8CA0-8EFB3D9BF618}">
      <dgm:prSet/>
      <dgm:spPr/>
      <dgm:t>
        <a:bodyPr/>
        <a:lstStyle/>
        <a:p>
          <a:r>
            <a:rPr lang="ru-RU" b="0" i="0" dirty="0" smtClean="0">
              <a:solidFill>
                <a:schemeClr val="tx1"/>
              </a:solidFill>
            </a:rPr>
            <a:t>Отсутствие создания ситуации успеха на уроке</a:t>
          </a:r>
          <a:r>
            <a:rPr lang="ru-RU" b="0" i="0" dirty="0" smtClean="0"/>
            <a:t> </a:t>
          </a:r>
          <a:endParaRPr lang="ru-RU" b="0" i="0" dirty="0"/>
        </a:p>
      </dgm:t>
    </dgm:pt>
    <dgm:pt modelId="{A7A14A4B-CD7D-43F8-A149-8342A226AD29}" type="parTrans" cxnId="{3AE578AC-5ABE-48B1-AC26-CED4D724797E}">
      <dgm:prSet/>
      <dgm:spPr/>
      <dgm:t>
        <a:bodyPr/>
        <a:lstStyle/>
        <a:p>
          <a:endParaRPr lang="ru-RU"/>
        </a:p>
      </dgm:t>
    </dgm:pt>
    <dgm:pt modelId="{02454344-2EFC-4699-B79C-89B0B3D3F769}" type="sibTrans" cxnId="{3AE578AC-5ABE-48B1-AC26-CED4D724797E}">
      <dgm:prSet/>
      <dgm:spPr/>
      <dgm:t>
        <a:bodyPr/>
        <a:lstStyle/>
        <a:p>
          <a:endParaRPr lang="ru-RU"/>
        </a:p>
      </dgm:t>
    </dgm:pt>
    <dgm:pt modelId="{E64645E9-CB25-4218-95FF-CDF1C76C3412}" type="pres">
      <dgm:prSet presAssocID="{F6FA619A-28DC-497C-971E-29A9E7863E3D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2C4E8D-C748-453C-B820-BD319EA970D0}" type="pres">
      <dgm:prSet presAssocID="{F6FA619A-28DC-497C-971E-29A9E7863E3D}" presName="dummyMaxCanvas" presStyleCnt="0">
        <dgm:presLayoutVars/>
      </dgm:prSet>
      <dgm:spPr/>
      <dgm:t>
        <a:bodyPr/>
        <a:lstStyle/>
        <a:p>
          <a:endParaRPr lang="ru-RU"/>
        </a:p>
      </dgm:t>
    </dgm:pt>
    <dgm:pt modelId="{44795D34-7C39-48BE-89D0-BF90D6F46D8E}" type="pres">
      <dgm:prSet presAssocID="{F6FA619A-28DC-497C-971E-29A9E7863E3D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6F8100-B599-43E4-B324-221F9E361FA8}" type="pres">
      <dgm:prSet presAssocID="{F6FA619A-28DC-497C-971E-29A9E7863E3D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95A496-F14A-458B-A257-95D295505ED5}" type="pres">
      <dgm:prSet presAssocID="{F6FA619A-28DC-497C-971E-29A9E7863E3D}" presName="ThreeNodes_3" presStyleLbl="node1" presStyleIdx="2" presStyleCnt="3" custLinFactNeighborX="-2283" custLinFactNeighborY="-37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38B0DE-E7FB-447F-A48C-AC92B135CBFA}" type="pres">
      <dgm:prSet presAssocID="{F6FA619A-28DC-497C-971E-29A9E7863E3D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D82D1E-E2EA-49A7-9A94-77D320653B26}" type="pres">
      <dgm:prSet presAssocID="{F6FA619A-28DC-497C-971E-29A9E7863E3D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70287F-DA61-4948-B0A9-29B7E593D691}" type="pres">
      <dgm:prSet presAssocID="{F6FA619A-28DC-497C-971E-29A9E7863E3D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5294FF-2B36-4D9E-A3D7-601BA51BA945}" type="pres">
      <dgm:prSet presAssocID="{F6FA619A-28DC-497C-971E-29A9E7863E3D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6322AC-1D49-44FD-B31F-F13AED328A7D}" type="pres">
      <dgm:prSet presAssocID="{F6FA619A-28DC-497C-971E-29A9E7863E3D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839F87-B043-4F0B-A379-17FB440976D9}" type="presOf" srcId="{6F0BDCBB-21E2-4CE8-A4C8-ECDB7C432094}" destId="{BA5294FF-2B36-4D9E-A3D7-601BA51BA945}" srcOrd="1" destOrd="0" presId="urn:microsoft.com/office/officeart/2005/8/layout/vProcess5"/>
    <dgm:cxn modelId="{645FFA17-62FB-4933-AAF6-3C191135BDC6}" type="presOf" srcId="{F6FA619A-28DC-497C-971E-29A9E7863E3D}" destId="{E64645E9-CB25-4218-95FF-CDF1C76C3412}" srcOrd="0" destOrd="0" presId="urn:microsoft.com/office/officeart/2005/8/layout/vProcess5"/>
    <dgm:cxn modelId="{D4F353E9-E2E8-47AA-AA84-AEA0C6F5BB80}" type="presOf" srcId="{F40C62FE-507F-4116-8745-13DC0A6BD545}" destId="{6538B0DE-E7FB-447F-A48C-AC92B135CBFA}" srcOrd="0" destOrd="0" presId="urn:microsoft.com/office/officeart/2005/8/layout/vProcess5"/>
    <dgm:cxn modelId="{4612781D-3A3B-4E14-B094-0F390EB5B34C}" srcId="{F6FA619A-28DC-497C-971E-29A9E7863E3D}" destId="{F373AE28-2DBF-4215-9222-229023B6ABE5}" srcOrd="0" destOrd="0" parTransId="{D2BE0AC2-0EA8-4EC1-B26F-FE8959D87972}" sibTransId="{F40C62FE-507F-4116-8745-13DC0A6BD545}"/>
    <dgm:cxn modelId="{080186E6-7CAE-4B0F-9EC3-AEFE6AFED99A}" type="presOf" srcId="{6F0BDCBB-21E2-4CE8-A4C8-ECDB7C432094}" destId="{576F8100-B599-43E4-B324-221F9E361FA8}" srcOrd="0" destOrd="0" presId="urn:microsoft.com/office/officeart/2005/8/layout/vProcess5"/>
    <dgm:cxn modelId="{3AE578AC-5ABE-48B1-AC26-CED4D724797E}" srcId="{F6FA619A-28DC-497C-971E-29A9E7863E3D}" destId="{BEF82A8E-BCA3-4853-8CA0-8EFB3D9BF618}" srcOrd="2" destOrd="0" parTransId="{A7A14A4B-CD7D-43F8-A149-8342A226AD29}" sibTransId="{02454344-2EFC-4699-B79C-89B0B3D3F769}"/>
    <dgm:cxn modelId="{EA99EFD7-B9E3-43F0-8E99-3E17BE663B38}" srcId="{F6FA619A-28DC-497C-971E-29A9E7863E3D}" destId="{6F0BDCBB-21E2-4CE8-A4C8-ECDB7C432094}" srcOrd="1" destOrd="0" parTransId="{1B8BE215-E891-4262-BC86-85E17499F5A5}" sibTransId="{E54AE9B7-8738-4E77-BEF5-C343FEC6289B}"/>
    <dgm:cxn modelId="{7B23295C-6CF9-4E4C-A750-8AFAFD8F82D8}" type="presOf" srcId="{BEF82A8E-BCA3-4853-8CA0-8EFB3D9BF618}" destId="{9D6322AC-1D49-44FD-B31F-F13AED328A7D}" srcOrd="1" destOrd="0" presId="urn:microsoft.com/office/officeart/2005/8/layout/vProcess5"/>
    <dgm:cxn modelId="{FA0735A6-9EE7-4FCC-9EC3-913840DB1C31}" type="presOf" srcId="{BEF82A8E-BCA3-4853-8CA0-8EFB3D9BF618}" destId="{4895A496-F14A-458B-A257-95D295505ED5}" srcOrd="0" destOrd="0" presId="urn:microsoft.com/office/officeart/2005/8/layout/vProcess5"/>
    <dgm:cxn modelId="{6CCA4D00-1468-4DD2-90E6-4D437E056FFF}" type="presOf" srcId="{F373AE28-2DBF-4215-9222-229023B6ABE5}" destId="{C070287F-DA61-4948-B0A9-29B7E593D691}" srcOrd="1" destOrd="0" presId="urn:microsoft.com/office/officeart/2005/8/layout/vProcess5"/>
    <dgm:cxn modelId="{69E3CD7A-C08C-4F5C-9BF1-54ED253540CC}" type="presOf" srcId="{F373AE28-2DBF-4215-9222-229023B6ABE5}" destId="{44795D34-7C39-48BE-89D0-BF90D6F46D8E}" srcOrd="0" destOrd="0" presId="urn:microsoft.com/office/officeart/2005/8/layout/vProcess5"/>
    <dgm:cxn modelId="{70657D08-958A-4645-8AB7-2CCF10215BD8}" type="presOf" srcId="{E54AE9B7-8738-4E77-BEF5-C343FEC6289B}" destId="{A7D82D1E-E2EA-49A7-9A94-77D320653B26}" srcOrd="0" destOrd="0" presId="urn:microsoft.com/office/officeart/2005/8/layout/vProcess5"/>
    <dgm:cxn modelId="{D9176524-8F54-42FD-BEF5-4E07B41E5010}" type="presParOf" srcId="{E64645E9-CB25-4218-95FF-CDF1C76C3412}" destId="{722C4E8D-C748-453C-B820-BD319EA970D0}" srcOrd="0" destOrd="0" presId="urn:microsoft.com/office/officeart/2005/8/layout/vProcess5"/>
    <dgm:cxn modelId="{68E101F8-12FB-4E07-86AC-59459F38256A}" type="presParOf" srcId="{E64645E9-CB25-4218-95FF-CDF1C76C3412}" destId="{44795D34-7C39-48BE-89D0-BF90D6F46D8E}" srcOrd="1" destOrd="0" presId="urn:microsoft.com/office/officeart/2005/8/layout/vProcess5"/>
    <dgm:cxn modelId="{3C7C2A03-A3B4-4B06-8242-3911D045B5BE}" type="presParOf" srcId="{E64645E9-CB25-4218-95FF-CDF1C76C3412}" destId="{576F8100-B599-43E4-B324-221F9E361FA8}" srcOrd="2" destOrd="0" presId="urn:microsoft.com/office/officeart/2005/8/layout/vProcess5"/>
    <dgm:cxn modelId="{4156B6C9-77E1-4D8E-A38A-9C442AC27245}" type="presParOf" srcId="{E64645E9-CB25-4218-95FF-CDF1C76C3412}" destId="{4895A496-F14A-458B-A257-95D295505ED5}" srcOrd="3" destOrd="0" presId="urn:microsoft.com/office/officeart/2005/8/layout/vProcess5"/>
    <dgm:cxn modelId="{13A80079-5419-4F36-A5A8-1E1D05DD4E4F}" type="presParOf" srcId="{E64645E9-CB25-4218-95FF-CDF1C76C3412}" destId="{6538B0DE-E7FB-447F-A48C-AC92B135CBFA}" srcOrd="4" destOrd="0" presId="urn:microsoft.com/office/officeart/2005/8/layout/vProcess5"/>
    <dgm:cxn modelId="{FFED4BD9-1276-4B39-B1B0-A88892150883}" type="presParOf" srcId="{E64645E9-CB25-4218-95FF-CDF1C76C3412}" destId="{A7D82D1E-E2EA-49A7-9A94-77D320653B26}" srcOrd="5" destOrd="0" presId="urn:microsoft.com/office/officeart/2005/8/layout/vProcess5"/>
    <dgm:cxn modelId="{A8CF7F53-7733-4C75-8024-357F5D1589AA}" type="presParOf" srcId="{E64645E9-CB25-4218-95FF-CDF1C76C3412}" destId="{C070287F-DA61-4948-B0A9-29B7E593D691}" srcOrd="6" destOrd="0" presId="urn:microsoft.com/office/officeart/2005/8/layout/vProcess5"/>
    <dgm:cxn modelId="{9DC5515C-FC22-4EC4-93EF-D5CC3BF2D44C}" type="presParOf" srcId="{E64645E9-CB25-4218-95FF-CDF1C76C3412}" destId="{BA5294FF-2B36-4D9E-A3D7-601BA51BA945}" srcOrd="7" destOrd="0" presId="urn:microsoft.com/office/officeart/2005/8/layout/vProcess5"/>
    <dgm:cxn modelId="{C1DE1B11-8143-4C20-985E-9B1B7BF9296A}" type="presParOf" srcId="{E64645E9-CB25-4218-95FF-CDF1C76C3412}" destId="{9D6322AC-1D49-44FD-B31F-F13AED328A7D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15AA27-CED6-4DEF-A43C-2EC83358692D}">
      <dsp:nvSpPr>
        <dsp:cNvPr id="0" name=""/>
        <dsp:cNvSpPr/>
      </dsp:nvSpPr>
      <dsp:spPr>
        <a:xfrm>
          <a:off x="210372" y="72005"/>
          <a:ext cx="5181600" cy="121920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работа с мотивированными учащимися</a:t>
          </a:r>
          <a:endParaRPr lang="ru-RU" sz="2100" kern="1200" dirty="0"/>
        </a:p>
      </dsp:txBody>
      <dsp:txXfrm>
        <a:off x="246081" y="107714"/>
        <a:ext cx="3865988" cy="1147782"/>
      </dsp:txXfrm>
    </dsp:sp>
    <dsp:sp modelId="{BBA4AC89-113F-462A-8DD8-5828D19D21FF}">
      <dsp:nvSpPr>
        <dsp:cNvPr id="0" name=""/>
        <dsp:cNvSpPr/>
      </dsp:nvSpPr>
      <dsp:spPr>
        <a:xfrm>
          <a:off x="504041" y="1440163"/>
          <a:ext cx="5181600" cy="1219200"/>
        </a:xfrm>
        <a:prstGeom prst="roundRect">
          <a:avLst>
            <a:gd name="adj" fmla="val 10000"/>
          </a:avLst>
        </a:prstGeom>
        <a:solidFill>
          <a:schemeClr val="accent5">
            <a:hueOff val="-515611"/>
            <a:satOff val="-6008"/>
            <a:lumOff val="-1079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обобщение и распространение передового педагогического опыта</a:t>
          </a:r>
          <a:endParaRPr lang="ru-RU" sz="2100" kern="1200" dirty="0"/>
        </a:p>
      </dsp:txBody>
      <dsp:txXfrm>
        <a:off x="539750" y="1475872"/>
        <a:ext cx="3860502" cy="1147782"/>
      </dsp:txXfrm>
    </dsp:sp>
    <dsp:sp modelId="{756F729F-580A-4BB4-8216-98B4A70EA917}">
      <dsp:nvSpPr>
        <dsp:cNvPr id="0" name=""/>
        <dsp:cNvSpPr/>
      </dsp:nvSpPr>
      <dsp:spPr>
        <a:xfrm>
          <a:off x="914399" y="2844799"/>
          <a:ext cx="5181600" cy="1219200"/>
        </a:xfrm>
        <a:prstGeom prst="roundRect">
          <a:avLst>
            <a:gd name="adj" fmla="val 10000"/>
          </a:avLst>
        </a:prstGeom>
        <a:solidFill>
          <a:schemeClr val="accent5">
            <a:hueOff val="-1031223"/>
            <a:satOff val="-12017"/>
            <a:lumOff val="-2158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совершенствование современного урока, создание ситуации успеха</a:t>
          </a:r>
          <a:endParaRPr lang="ru-RU" sz="2100" kern="1200" dirty="0"/>
        </a:p>
      </dsp:txBody>
      <dsp:txXfrm>
        <a:off x="950108" y="2880508"/>
        <a:ext cx="3860502" cy="1147782"/>
      </dsp:txXfrm>
    </dsp:sp>
    <dsp:sp modelId="{1E9D8DE0-CFF2-4206-896F-0F774920A966}">
      <dsp:nvSpPr>
        <dsp:cNvPr id="0" name=""/>
        <dsp:cNvSpPr/>
      </dsp:nvSpPr>
      <dsp:spPr>
        <a:xfrm>
          <a:off x="4389120" y="924560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4567428" y="924560"/>
        <a:ext cx="435864" cy="596341"/>
      </dsp:txXfrm>
    </dsp:sp>
    <dsp:sp modelId="{66E27A05-9CCD-49DC-B1D7-16AAEB5AD5E6}">
      <dsp:nvSpPr>
        <dsp:cNvPr id="0" name=""/>
        <dsp:cNvSpPr/>
      </dsp:nvSpPr>
      <dsp:spPr>
        <a:xfrm>
          <a:off x="4846320" y="2338832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657577"/>
            <a:satOff val="-19558"/>
            <a:lumOff val="-104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5024628" y="2338832"/>
        <a:ext cx="435864" cy="5963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795D34-7C39-48BE-89D0-BF90D6F46D8E}">
      <dsp:nvSpPr>
        <dsp:cNvPr id="0" name=""/>
        <dsp:cNvSpPr/>
      </dsp:nvSpPr>
      <dsp:spPr>
        <a:xfrm>
          <a:off x="0" y="0"/>
          <a:ext cx="5624300" cy="112892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1"/>
              </a:solidFill>
            </a:rPr>
            <a:t>Слабая мотивация учащихся на достижение результата</a:t>
          </a:r>
          <a:endParaRPr lang="ru-RU" sz="1700" kern="1200" dirty="0">
            <a:solidFill>
              <a:schemeClr val="tx1"/>
            </a:solidFill>
          </a:endParaRPr>
        </a:p>
      </dsp:txBody>
      <dsp:txXfrm>
        <a:off x="33065" y="33065"/>
        <a:ext cx="4406106" cy="1062790"/>
      </dsp:txXfrm>
    </dsp:sp>
    <dsp:sp modelId="{576F8100-B599-43E4-B324-221F9E361FA8}">
      <dsp:nvSpPr>
        <dsp:cNvPr id="0" name=""/>
        <dsp:cNvSpPr/>
      </dsp:nvSpPr>
      <dsp:spPr>
        <a:xfrm>
          <a:off x="496261" y="1317074"/>
          <a:ext cx="5624300" cy="1128920"/>
        </a:xfrm>
        <a:prstGeom prst="roundRect">
          <a:avLst>
            <a:gd name="adj" fmla="val 10000"/>
          </a:avLst>
        </a:prstGeom>
        <a:solidFill>
          <a:schemeClr val="accent5">
            <a:hueOff val="-515611"/>
            <a:satOff val="-6008"/>
            <a:lumOff val="-1079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1"/>
              </a:solidFill>
            </a:rPr>
            <a:t>Недостаточное  использование </a:t>
          </a:r>
          <a:r>
            <a:rPr lang="ru-RU" sz="1700" kern="1200" dirty="0" smtClean="0">
              <a:solidFill>
                <a:schemeClr val="tx1"/>
              </a:solidFill>
            </a:rPr>
            <a:t>в системе технологий </a:t>
          </a:r>
          <a:r>
            <a:rPr lang="ru-RU" sz="1700" kern="1200" dirty="0" smtClean="0">
              <a:solidFill>
                <a:schemeClr val="tx1"/>
              </a:solidFill>
            </a:rPr>
            <a:t>дифференцированного </a:t>
          </a:r>
          <a:r>
            <a:rPr lang="ru-RU" sz="1700" kern="1200" dirty="0" smtClean="0">
              <a:solidFill>
                <a:schemeClr val="tx1"/>
              </a:solidFill>
            </a:rPr>
            <a:t>и индивидуального обучения</a:t>
          </a:r>
          <a:endParaRPr lang="ru-RU" sz="1700" kern="1200" dirty="0">
            <a:solidFill>
              <a:schemeClr val="tx1"/>
            </a:solidFill>
          </a:endParaRPr>
        </a:p>
      </dsp:txBody>
      <dsp:txXfrm>
        <a:off x="529326" y="1350139"/>
        <a:ext cx="4328110" cy="1062790"/>
      </dsp:txXfrm>
    </dsp:sp>
    <dsp:sp modelId="{4895A496-F14A-458B-A257-95D295505ED5}">
      <dsp:nvSpPr>
        <dsp:cNvPr id="0" name=""/>
        <dsp:cNvSpPr/>
      </dsp:nvSpPr>
      <dsp:spPr>
        <a:xfrm>
          <a:off x="864120" y="2592287"/>
          <a:ext cx="5624300" cy="1128920"/>
        </a:xfrm>
        <a:prstGeom prst="roundRect">
          <a:avLst>
            <a:gd name="adj" fmla="val 10000"/>
          </a:avLst>
        </a:prstGeom>
        <a:solidFill>
          <a:schemeClr val="accent5">
            <a:hueOff val="-1031223"/>
            <a:satOff val="-12017"/>
            <a:lumOff val="-2158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i="0" kern="1200" dirty="0" smtClean="0">
              <a:solidFill>
                <a:schemeClr val="tx1"/>
              </a:solidFill>
            </a:rPr>
            <a:t>Отсутствие создания ситуации успеха на уроке</a:t>
          </a:r>
          <a:r>
            <a:rPr lang="ru-RU" sz="1700" b="0" i="0" kern="1200" dirty="0" smtClean="0"/>
            <a:t> </a:t>
          </a:r>
          <a:endParaRPr lang="ru-RU" sz="1700" b="0" i="0" kern="1200" dirty="0"/>
        </a:p>
      </dsp:txBody>
      <dsp:txXfrm>
        <a:off x="897185" y="2625352"/>
        <a:ext cx="4328110" cy="1062790"/>
      </dsp:txXfrm>
    </dsp:sp>
    <dsp:sp modelId="{6538B0DE-E7FB-447F-A48C-AC92B135CBFA}">
      <dsp:nvSpPr>
        <dsp:cNvPr id="0" name=""/>
        <dsp:cNvSpPr/>
      </dsp:nvSpPr>
      <dsp:spPr>
        <a:xfrm>
          <a:off x="4890501" y="856098"/>
          <a:ext cx="733798" cy="73379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/>
        </a:p>
      </dsp:txBody>
      <dsp:txXfrm>
        <a:off x="5055606" y="856098"/>
        <a:ext cx="403588" cy="552183"/>
      </dsp:txXfrm>
    </dsp:sp>
    <dsp:sp modelId="{A7D82D1E-E2EA-49A7-9A94-77D320653B26}">
      <dsp:nvSpPr>
        <dsp:cNvPr id="0" name=""/>
        <dsp:cNvSpPr/>
      </dsp:nvSpPr>
      <dsp:spPr>
        <a:xfrm>
          <a:off x="5386763" y="2165646"/>
          <a:ext cx="733798" cy="73379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657577"/>
            <a:satOff val="-19558"/>
            <a:lumOff val="-104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/>
        </a:p>
      </dsp:txBody>
      <dsp:txXfrm>
        <a:off x="5551868" y="2165646"/>
        <a:ext cx="403588" cy="5521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26C513-1602-422B-99E9-476702011F0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BCA7B-F430-45B2-A184-E88461C344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027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- устное информирование по телефону;</a:t>
            </a:r>
          </a:p>
          <a:p>
            <a:endParaRPr lang="ru-RU" dirty="0" smtClean="0"/>
          </a:p>
          <a:p>
            <a:r>
              <a:rPr lang="ru-RU" dirty="0" smtClean="0"/>
              <a:t>- смс-рассылка;</a:t>
            </a:r>
          </a:p>
          <a:p>
            <a:endParaRPr lang="ru-RU" dirty="0" smtClean="0"/>
          </a:p>
          <a:p>
            <a:r>
              <a:rPr lang="ru-RU" dirty="0" smtClean="0"/>
              <a:t>- рассылка сообщений по электронной почте;</a:t>
            </a:r>
          </a:p>
          <a:p>
            <a:endParaRPr lang="ru-RU" dirty="0" smtClean="0"/>
          </a:p>
          <a:p>
            <a:r>
              <a:rPr lang="ru-RU" dirty="0" smtClean="0"/>
              <a:t>- рассылка сообщений через сеть «Интернет»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BCA7B-F430-45B2-A184-E88461C3441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332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187624" y="548680"/>
            <a:ext cx="7488831" cy="88211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МБОУ Алексеевская СОШ №1</a:t>
            </a:r>
            <a:endParaRPr lang="ru-RU" sz="32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115616" y="4653136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3600" i="1" dirty="0" smtClean="0"/>
              <a:t>Анализ управленческой  практики </a:t>
            </a:r>
            <a:br>
              <a:rPr lang="ru-RU" sz="3600" i="1" dirty="0" smtClean="0"/>
            </a:br>
            <a:r>
              <a:rPr lang="ru-RU" sz="3600" i="1" dirty="0" smtClean="0"/>
              <a:t>за 2016/2017 уч. год</a:t>
            </a:r>
            <a:endParaRPr lang="ru-RU" sz="3600" i="1" dirty="0"/>
          </a:p>
        </p:txBody>
      </p:sp>
      <p:sp>
        <p:nvSpPr>
          <p:cNvPr id="4" name="AutoShape 2" descr="http://player.myshared.ru/27/1297719/slides/slide_29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Picture 7" descr="DSC0464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268760"/>
            <a:ext cx="4752528" cy="3147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284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/>
              <a:t>Кадровый состав: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14780639"/>
              </p:ext>
            </p:extLst>
          </p:nvPr>
        </p:nvGraphicFramePr>
        <p:xfrm>
          <a:off x="2193532" y="2418058"/>
          <a:ext cx="5109361" cy="3475037"/>
        </p:xfrm>
        <a:graphic>
          <a:graphicData uri="http://schemas.openxmlformats.org/drawingml/2006/table">
            <a:tbl>
              <a:tblPr firstRow="1" firstCol="1" bandRow="1"/>
              <a:tblGrid>
                <a:gridCol w="288658"/>
                <a:gridCol w="916247"/>
                <a:gridCol w="916247"/>
                <a:gridCol w="995709"/>
                <a:gridCol w="843272"/>
                <a:gridCol w="1149228"/>
              </a:tblGrid>
              <a:tr h="835488"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Год 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0" marR="583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Всего  педагогических работников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0" marR="58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первую квалификационную категорию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0" marR="58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высшую квалификационную категорию,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0" marR="58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СЗД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0" marR="58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 аттестовано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0" marR="58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735"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2015-2016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0" marR="583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0" marR="58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56,09%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0" marR="58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12,19%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0" marR="58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7,31%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0" marR="58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24,39%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0" marR="58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8407"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2016-2017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0" marR="583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0" marR="58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59.52%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0" marR="58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11,9%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0" marR="58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7,14%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0" marR="58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19,04%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0" marR="58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8407"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Динамика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0" marR="583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0" marR="58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3,43%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0" marR="58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0,29%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0" marR="58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0,17%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0" marR="58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5,35%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0" marR="58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9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620688"/>
            <a:ext cx="6512511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Качество знаний по </a:t>
            </a:r>
            <a:r>
              <a:rPr lang="ru-RU" sz="32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начальной школе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764278048"/>
              </p:ext>
            </p:extLst>
          </p:nvPr>
        </p:nvGraphicFramePr>
        <p:xfrm>
          <a:off x="1115616" y="1700809"/>
          <a:ext cx="6768751" cy="424847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768363"/>
                <a:gridCol w="1364654"/>
                <a:gridCol w="827992"/>
                <a:gridCol w="827992"/>
                <a:gridCol w="613327"/>
                <a:gridCol w="622983"/>
                <a:gridCol w="871720"/>
                <a:gridCol w="871720"/>
              </a:tblGrid>
              <a:tr h="48584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№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п/п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Предмет 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2015-2016 уч. год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2 четверть                   2016-2017 уч.года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2016-2017 год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81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К 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У 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К%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У 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К%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У 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1.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Русский язык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66.67%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71.43%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74.53%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2.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Литературное чтение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94.44%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90.06%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95.03%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3.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Татарский  язык 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80.86%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72.84%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77.64%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4.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Литературное чтение на татарском языке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85.19%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79.01%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82.61%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5.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Английский язык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85.8%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80.75%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88.2%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6.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Математика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79.63%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78.26%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81.37%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7.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Окружающий мир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95.06%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90.06%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92.55%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8.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Искусство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(Музыка)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99.38%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0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9.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Искусство (ИЗО)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99.38%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10.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Технология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99.38%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98.76%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99%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9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11.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Физическая культура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100%</a:t>
                      </a:r>
                      <a:endParaRPr lang="ru-RU" sz="7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3288" marR="432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814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48680"/>
            <a:ext cx="6512511" cy="1152128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Качество знаний </a:t>
            </a:r>
            <a:r>
              <a:rPr lang="ru-RU" sz="32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5-11 классах</a:t>
            </a:r>
            <a:endParaRPr lang="ru-RU" dirty="0"/>
          </a:p>
        </p:txBody>
      </p:sp>
      <p:pic>
        <p:nvPicPr>
          <p:cNvPr id="9217" name="Picture 1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474610"/>
            <a:ext cx="6400800" cy="2773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723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770485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/>
              <a:t>Результаты ОГЭ за три года</a:t>
            </a:r>
            <a:endParaRPr lang="ru-RU" sz="4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427421455"/>
              </p:ext>
            </p:extLst>
          </p:nvPr>
        </p:nvGraphicFramePr>
        <p:xfrm>
          <a:off x="2044382" y="2732754"/>
          <a:ext cx="6128385" cy="2993581"/>
        </p:xfrm>
        <a:graphic>
          <a:graphicData uri="http://schemas.openxmlformats.org/drawingml/2006/table">
            <a:tbl>
              <a:tblPr firstRow="1" firstCol="1" bandRow="1"/>
              <a:tblGrid>
                <a:gridCol w="1232535"/>
                <a:gridCol w="552450"/>
                <a:gridCol w="625475"/>
                <a:gridCol w="474980"/>
                <a:gridCol w="550545"/>
                <a:gridCol w="551180"/>
                <a:gridCol w="480060"/>
                <a:gridCol w="550545"/>
                <a:gridCol w="520700"/>
                <a:gridCol w="589915"/>
              </a:tblGrid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2014/2015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2015/2016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2016/2017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школа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район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школа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район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РТ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школа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район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РТ</a:t>
                      </a: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Математика 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3,53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3,68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3,53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3,31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3,87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3,75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3,89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3,91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Русский язык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3,72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4,04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3,87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3,61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4,07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3,98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3,72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Физика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3,49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3,83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Литература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3,95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Биология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3,36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3,64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2,94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3,42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3,33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3,45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История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2,57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3,26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2,77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Общество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3,46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3,74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3,39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3,61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3,52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Англ. язык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3,67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3,33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4,41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ИКТ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3,72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3,94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3,91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Химия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4,43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4,26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География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3,48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3,63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3,81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444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</p:nvPr>
        </p:nvGraphicFramePr>
        <p:xfrm>
          <a:off x="1659193" y="677055"/>
          <a:ext cx="5368414" cy="3584603"/>
        </p:xfrm>
        <a:graphic>
          <a:graphicData uri="http://schemas.openxmlformats.org/drawingml/2006/table">
            <a:tbl>
              <a:tblPr firstRow="1" firstCol="1" bandRow="1"/>
              <a:tblGrid>
                <a:gridCol w="907623"/>
                <a:gridCol w="318079"/>
                <a:gridCol w="557187"/>
                <a:gridCol w="312596"/>
                <a:gridCol w="312596"/>
                <a:gridCol w="312596"/>
                <a:gridCol w="312596"/>
                <a:gridCol w="625190"/>
                <a:gridCol w="699226"/>
                <a:gridCol w="1010725"/>
              </a:tblGrid>
              <a:tr h="70424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Предмет 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Кол-во учащихся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Кол-во сдававших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На «5»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На «4»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На «3»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На «2»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Качество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Усп-сть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ФИО учителя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9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Русский язык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52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52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16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19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17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67,3%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100%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Бочкарёва Н.Ю.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9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Математика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52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52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30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18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65,5%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100%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Федорова С.А.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9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Физика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52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100%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100%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Хуснуллина Л.А.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9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Химия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52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100%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100%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Чунина Н.В.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8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Информатика и ИКТ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52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18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72,2%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100%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Сидоров Ю.И.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9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Биология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52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24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16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33,3%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100%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Харитонова С.С.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9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История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52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0%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100%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Барсукова Л.Н.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9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География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52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13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15,4%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100%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Бахимов А.А.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8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Английский язык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52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33,3%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33,3%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Богомолова О.Г.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8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Обществознание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52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31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15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14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54,8%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100%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Барсукова Л.Н.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9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Литература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52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100%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Calibri"/>
                        </a:rPr>
                        <a:t>100%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err="1">
                          <a:effectLst/>
                          <a:latin typeface="Times New Roman"/>
                          <a:ea typeface="Calibri"/>
                          <a:cs typeface="Calibri"/>
                        </a:rPr>
                        <a:t>Бочкарёва</a:t>
                      </a:r>
                      <a:r>
                        <a:rPr lang="ru-RU" sz="900" dirty="0">
                          <a:effectLst/>
                          <a:latin typeface="Times New Roman"/>
                          <a:ea typeface="Calibri"/>
                          <a:cs typeface="Calibri"/>
                        </a:rPr>
                        <a:t> Н.Ю.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59374" marR="593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58938" y="6762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Результаты ОГЭ выпускников МБОУ Алексеевской СОШ №1 за 2017 год. -  представлены на слайде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20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56895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/>
              <a:t>Результаты ЕГЭ за три года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</p:nvPr>
        </p:nvGraphicFramePr>
        <p:xfrm>
          <a:off x="1539557" y="2756948"/>
          <a:ext cx="6128385" cy="3324608"/>
        </p:xfrm>
        <a:graphic>
          <a:graphicData uri="http://schemas.openxmlformats.org/drawingml/2006/table">
            <a:tbl>
              <a:tblPr firstRow="1" firstCol="1" bandRow="1"/>
              <a:tblGrid>
                <a:gridCol w="1232535"/>
                <a:gridCol w="552450"/>
                <a:gridCol w="625475"/>
                <a:gridCol w="474980"/>
                <a:gridCol w="550545"/>
                <a:gridCol w="551180"/>
                <a:gridCol w="480060"/>
                <a:gridCol w="550545"/>
                <a:gridCol w="520700"/>
                <a:gridCol w="589915"/>
              </a:tblGrid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2014/2015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2015/2016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2016/2017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школа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район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школа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район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школа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район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Математика  база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4,36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4,34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4,44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Математика проф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34,65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46,6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46,53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53,13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49,2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48,17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55,15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Русский язык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65,48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71,7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69,87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73,13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70,9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69,7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72,53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Физика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51,1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53,51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56,66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Литература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60,3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58,75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58,05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58,67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64,27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Биология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49,04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58,78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49,76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59,15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История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57,3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53,74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57,76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59,31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Общество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55,07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57,38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60,73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Англ. язык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ИКТ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63,97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67,7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Химия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59,2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56,18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63,1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709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76672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Результаты ЕРТ за три года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547664" y="2420888"/>
            <a:ext cx="6400800" cy="347472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722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Участие в олимпиадах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</p:nvPr>
        </p:nvGraphicFramePr>
        <p:xfrm>
          <a:off x="1258888" y="2412460"/>
          <a:ext cx="6400799" cy="2050542"/>
        </p:xfrm>
        <a:graphic>
          <a:graphicData uri="http://schemas.openxmlformats.org/drawingml/2006/table">
            <a:tbl>
              <a:tblPr firstRow="1" firstCol="1" bandRow="1"/>
              <a:tblGrid>
                <a:gridCol w="973985"/>
                <a:gridCol w="1380194"/>
                <a:gridCol w="1380194"/>
                <a:gridCol w="793511"/>
                <a:gridCol w="793511"/>
                <a:gridCol w="1079404"/>
              </a:tblGrid>
              <a:tr h="4427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Предмет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Класс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ФИ ученика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Мак. балл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Результат ученика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ФИО учителя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7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Технология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Кирюхин Егор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115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85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Ветлугин А.П.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762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Физическая культура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Хайруллина Алина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64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Уфимцев А.Ю.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3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Кирюхин Егор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61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13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Фатыхов Азат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74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13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Бакирова Диляра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69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1877" marR="618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161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512511" cy="1143000"/>
          </a:xfrm>
        </p:spPr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</p:nvPr>
        </p:nvGraphicFramePr>
        <p:xfrm>
          <a:off x="1564957" y="3083782"/>
          <a:ext cx="6077585" cy="1717548"/>
        </p:xfrm>
        <a:graphic>
          <a:graphicData uri="http://schemas.openxmlformats.org/drawingml/2006/table">
            <a:tbl>
              <a:tblPr firstRow="1" firstCol="1" bandRow="1"/>
              <a:tblGrid>
                <a:gridCol w="1084580"/>
                <a:gridCol w="588010"/>
                <a:gridCol w="1527175"/>
                <a:gridCol w="770255"/>
                <a:gridCol w="879475"/>
                <a:gridCol w="122809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Предмет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Класс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ФИ ученика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Мак.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балл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Результат ученика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ФИО учителя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Математика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Кирюхин Егор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75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Скалова И.Н.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Технология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Сунгатуллина Алзира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115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74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Романченко О.В.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Литература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Хакимова Камилла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150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110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Бочкарева Н.Ю.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900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Участие в конкурсах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156213421"/>
              </p:ext>
            </p:extLst>
          </p:nvPr>
        </p:nvGraphicFramePr>
        <p:xfrm>
          <a:off x="1115616" y="1916831"/>
          <a:ext cx="4267582" cy="3683081"/>
        </p:xfrm>
        <a:graphic>
          <a:graphicData uri="http://schemas.openxmlformats.org/drawingml/2006/table">
            <a:tbl>
              <a:tblPr firstRow="1" firstCol="1" bandRow="1"/>
              <a:tblGrid>
                <a:gridCol w="1575733"/>
                <a:gridCol w="1575733"/>
                <a:gridCol w="1116116"/>
              </a:tblGrid>
              <a:tr h="5418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Название конкурса профессионального мастерства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ФИО учителя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Результат 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9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«Учитель года-2017»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Тазеева О.М.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место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27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Учитель года-2017» Номинация «Учитель татарского языка и татарской литературы»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Худайберганова Р.А.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Участие 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3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«Классный руководитель-2017»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Барсукова Л.Н.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место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80">
                <a:tc rowSpan="8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«Любознательные исследователи-2017»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Тазеева О.М.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Савельева Н.В.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Трифонова Л.Е.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Барсукова Л.Н.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Ветлугин П.А.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Хаметшина А.И.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Хуснуллина Л.А.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Харитонова С.С.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Участие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8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«Модель выпускника начальных классов-2017»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Чайкина А.В.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номинация 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93" marR="33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609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573016"/>
            <a:ext cx="6400800" cy="1752600"/>
          </a:xfrm>
        </p:spPr>
        <p:txBody>
          <a:bodyPr>
            <a:normAutofit fontScale="925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itchFamily="66" charset="0"/>
                <a:cs typeface="Times New Roman" pitchFamily="18" charset="0"/>
              </a:rPr>
              <a:t>Методический проект </a:t>
            </a:r>
          </a:p>
          <a:p>
            <a:pPr algn="ctr"/>
            <a:r>
              <a:rPr lang="ru-RU" sz="3600" dirty="0" smtClean="0">
                <a:solidFill>
                  <a:schemeClr val="tx1"/>
                </a:solidFill>
                <a:latin typeface="Monotype Corsiva" pitchFamily="66" charset="0"/>
                <a:cs typeface="Times New Roman" pitchFamily="18" charset="0"/>
              </a:rPr>
              <a:t>«Повышение качества </a:t>
            </a:r>
            <a:r>
              <a:rPr lang="ru-RU" sz="3600" dirty="0" smtClean="0">
                <a:solidFill>
                  <a:schemeClr val="tx1"/>
                </a:solidFill>
                <a:latin typeface="Monotype Corsiva" pitchFamily="66" charset="0"/>
                <a:cs typeface="Times New Roman" pitchFamily="18" charset="0"/>
              </a:rPr>
              <a:t>знаний через…. </a:t>
            </a:r>
            <a:r>
              <a:rPr lang="ru-RU" sz="3600" dirty="0" smtClean="0">
                <a:solidFill>
                  <a:schemeClr val="tx1"/>
                </a:solidFill>
                <a:latin typeface="Monotype Corsiva" pitchFamily="66" charset="0"/>
                <a:cs typeface="Times New Roman" pitchFamily="18" charset="0"/>
              </a:rPr>
              <a:t>в МБОУ Алексеевской СОШ №1»</a:t>
            </a:r>
            <a:endParaRPr lang="ru-RU" sz="3600" dirty="0">
              <a:solidFill>
                <a:schemeClr val="tx1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4" name="Picture 7" descr="DSC0464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051" y="692696"/>
            <a:ext cx="3816424" cy="2527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Ольга\Desktop\7-cach-de-thu-hut-khach-hang-va-tang-doanh-so-ban-hang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373216"/>
            <a:ext cx="1872208" cy="1248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Ольга\Desktop\productivit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96" y="188640"/>
            <a:ext cx="1910863" cy="143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DSC0464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051" y="698876"/>
            <a:ext cx="3816424" cy="2527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665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692696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/>
              <a:t>Наши </a:t>
            </a:r>
            <a:r>
              <a:rPr lang="ru-RU" sz="4000" dirty="0" smtClean="0"/>
              <a:t>проблемы:</a:t>
            </a:r>
            <a:endParaRPr lang="ru-RU" sz="4000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477465062"/>
              </p:ext>
            </p:extLst>
          </p:nvPr>
        </p:nvGraphicFramePr>
        <p:xfrm>
          <a:off x="1691680" y="206084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 descr="C:\Users\Ольга\Desktop\091123092325-questio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1656184" cy="165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39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404664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Причины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34389384"/>
              </p:ext>
            </p:extLst>
          </p:nvPr>
        </p:nvGraphicFramePr>
        <p:xfrm>
          <a:off x="1403648" y="1700808"/>
          <a:ext cx="6616824" cy="3763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C:\Users\Ольга\Desktop\091123092325-questio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1224136" cy="1223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99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6512511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dirty="0" smtClean="0"/>
              <a:t>Цель проекта: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1835656"/>
            <a:ext cx="8208912" cy="347472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400" dirty="0" smtClean="0"/>
              <a:t>Создание условий в ОУ для </a:t>
            </a:r>
            <a:r>
              <a:rPr lang="ru-RU" sz="2400" dirty="0"/>
              <a:t>повышения мотивации педагогов к совершенствованию  профессионального </a:t>
            </a:r>
            <a:r>
              <a:rPr lang="ru-RU" sz="2400" dirty="0" smtClean="0"/>
              <a:t>мастерства для повышение образовательных результатов учащихся . </a:t>
            </a:r>
            <a:endParaRPr lang="ru-RU" sz="2400" dirty="0"/>
          </a:p>
        </p:txBody>
      </p:sp>
      <p:pic>
        <p:nvPicPr>
          <p:cNvPr id="5122" name="Picture 2" descr="C:\Users\Ольга\Desktop\lgdm bg ocvoupsu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573016"/>
            <a:ext cx="2604816" cy="181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770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3776" y="332656"/>
            <a:ext cx="6512511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dirty="0" smtClean="0"/>
              <a:t>Задачи: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584" y="1340768"/>
            <a:ext cx="2880320" cy="1548172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Совершенствование </a:t>
            </a:r>
            <a:r>
              <a:rPr lang="ru-RU" b="1" dirty="0" smtClean="0">
                <a:solidFill>
                  <a:schemeClr val="tx1"/>
                </a:solidFill>
              </a:rPr>
              <a:t>образовательного процесса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187684" y="1359171"/>
            <a:ext cx="2736304" cy="158002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Создание условий, способствующих повышению качества образования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55576" y="3284984"/>
            <a:ext cx="2088232" cy="81646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Деятельность администрации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051720" y="4296152"/>
            <a:ext cx="1944216" cy="86104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Работа педагогов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860032" y="4321304"/>
            <a:ext cx="2160240" cy="83588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Взаимодействие с семьей ребенка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156176" y="3284984"/>
            <a:ext cx="2448272" cy="81646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Взаимодействие с системой дополнительного образования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187624" y="5475229"/>
            <a:ext cx="6984776" cy="11521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Срок реализации проекта: 2017-2018 учебный год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3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5193" y="116632"/>
            <a:ext cx="7344816" cy="1143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dirty="0" smtClean="0"/>
              <a:t>Механизмы решения актуальных проблем</a:t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384954"/>
            <a:ext cx="1897360" cy="64807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Управление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1378011"/>
            <a:ext cx="1944216" cy="64807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Учитель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32040" y="1384954"/>
            <a:ext cx="1800200" cy="64129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Ученик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087617" y="1384954"/>
            <a:ext cx="1872208" cy="64129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Родитель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2492896"/>
            <a:ext cx="1872208" cy="280831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Контроль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Стимулирование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Курсовая </a:t>
            </a:r>
            <a:r>
              <a:rPr lang="ru-RU" dirty="0" smtClean="0">
                <a:solidFill>
                  <a:schemeClr val="tx1"/>
                </a:solidFill>
              </a:rPr>
              <a:t>подготовка</a:t>
            </a: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83768" y="2492896"/>
            <a:ext cx="2016224" cy="280831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Личностно-ориентированный подход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Формирование </a:t>
            </a:r>
            <a:r>
              <a:rPr lang="ru-RU" sz="1400" dirty="0" smtClean="0">
                <a:solidFill>
                  <a:schemeClr val="tx1"/>
                </a:solidFill>
              </a:rPr>
              <a:t>мотивации  к обучению у </a:t>
            </a:r>
            <a:r>
              <a:rPr lang="ru-RU" sz="1400" dirty="0" smtClean="0">
                <a:solidFill>
                  <a:schemeClr val="tx1"/>
                </a:solidFill>
              </a:rPr>
              <a:t>учащихся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Технология дифференцированного обучения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40052" y="2492896"/>
            <a:ext cx="1692188" cy="280831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Т</a:t>
            </a:r>
            <a:r>
              <a:rPr lang="ru-RU" sz="1400" dirty="0" smtClean="0">
                <a:solidFill>
                  <a:schemeClr val="tx1"/>
                </a:solidFill>
              </a:rPr>
              <a:t>естирование</a:t>
            </a:r>
            <a:endParaRPr lang="ru-RU" sz="1400" dirty="0" smtClean="0">
              <a:solidFill>
                <a:schemeClr val="tx1"/>
              </a:solidFill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Участие в </a:t>
            </a:r>
            <a:r>
              <a:rPr lang="ru-RU" sz="1400" dirty="0" smtClean="0">
                <a:solidFill>
                  <a:schemeClr val="tx1"/>
                </a:solidFill>
              </a:rPr>
              <a:t>социальных проектах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Участие в олимпиадах и конкурсах</a:t>
            </a:r>
            <a:endParaRPr lang="ru-RU" sz="1400" dirty="0" smtClean="0">
              <a:solidFill>
                <a:schemeClr val="tx1"/>
              </a:solidFill>
            </a:endParaRPr>
          </a:p>
          <a:p>
            <a:pPr marL="285750" indent="-285750" algn="just">
              <a:buFont typeface="Arial" pitchFamily="34" charset="0"/>
              <a:buChar char="•"/>
            </a:pP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087618" y="2492896"/>
            <a:ext cx="1872208" cy="280831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</a:rPr>
              <a:t>Совершенствование системы </a:t>
            </a:r>
            <a:r>
              <a:rPr lang="ru-RU" sz="1600" dirty="0" smtClean="0">
                <a:solidFill>
                  <a:schemeClr val="tx1"/>
                </a:solidFill>
              </a:rPr>
              <a:t>информирования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600" dirty="0" err="1" smtClean="0">
                <a:solidFill>
                  <a:schemeClr val="tx1"/>
                </a:solidFill>
              </a:rPr>
              <a:t>Консультатив</a:t>
            </a:r>
            <a:endParaRPr lang="ru-RU" sz="1600" dirty="0" smtClean="0">
              <a:solidFill>
                <a:schemeClr val="tx1"/>
              </a:solidFill>
            </a:endParaRPr>
          </a:p>
          <a:p>
            <a:pPr algn="just"/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tx1"/>
                </a:solidFill>
              </a:rPr>
              <a:t>    </a:t>
            </a:r>
            <a:r>
              <a:rPr lang="ru-RU" sz="1600" dirty="0" err="1" smtClean="0">
                <a:solidFill>
                  <a:schemeClr val="tx1"/>
                </a:solidFill>
              </a:rPr>
              <a:t>ная</a:t>
            </a:r>
            <a:r>
              <a:rPr lang="ru-RU" sz="1600" dirty="0" smtClean="0">
                <a:solidFill>
                  <a:schemeClr val="tx1"/>
                </a:solidFill>
              </a:rPr>
              <a:t> помощь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4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332656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Планируемый результат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7269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54868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/>
              <a:t>Результаты проекта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844824"/>
            <a:ext cx="2808312" cy="115630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Повышение качества результатов</a:t>
            </a:r>
          </a:p>
          <a:p>
            <a:pPr algn="ctr"/>
            <a:endParaRPr lang="ru-RU" dirty="0"/>
          </a:p>
        </p:txBody>
      </p:sp>
      <p:sp>
        <p:nvSpPr>
          <p:cNvPr id="6" name="Равно 5"/>
          <p:cNvSpPr/>
          <p:nvPr/>
        </p:nvSpPr>
        <p:spPr>
          <a:xfrm>
            <a:off x="4211960" y="2226327"/>
            <a:ext cx="792088" cy="635204"/>
          </a:xfrm>
          <a:prstGeom prst="mathEqua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80112" y="1844823"/>
            <a:ext cx="2592288" cy="115630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Формирование имиджа ОУ</a:t>
            </a:r>
          </a:p>
          <a:p>
            <a:pPr algn="ctr"/>
            <a:endParaRPr lang="ru-RU" dirty="0"/>
          </a:p>
        </p:txBody>
      </p:sp>
      <p:pic>
        <p:nvPicPr>
          <p:cNvPr id="6146" name="Picture 2" descr="C:\Users\Ольга\Desktop\ja_sdam_ege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933056"/>
            <a:ext cx="2213992" cy="166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Ольга\Desktop\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739365"/>
            <a:ext cx="2743200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2300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949</TotalTime>
  <Words>1054</Words>
  <Application>Microsoft Office PowerPoint</Application>
  <PresentationFormat>Экран (4:3)</PresentationFormat>
  <Paragraphs>652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Воздушный поток</vt:lpstr>
      <vt:lpstr>Анализ управленческой  практики  за 2016/2017 уч. год</vt:lpstr>
      <vt:lpstr>Кадровый состав:</vt:lpstr>
      <vt:lpstr>Качество знаний по начальной школе</vt:lpstr>
      <vt:lpstr>Качество знаний 5-11 классах</vt:lpstr>
      <vt:lpstr>Результаты ОГЭ за три года</vt:lpstr>
      <vt:lpstr>Презентация PowerPoint</vt:lpstr>
      <vt:lpstr>Результаты ЕГЭ за три года</vt:lpstr>
      <vt:lpstr>Результаты ЕРТ за три года</vt:lpstr>
      <vt:lpstr>Участие в олимпиадах</vt:lpstr>
      <vt:lpstr>Презентация PowerPoint</vt:lpstr>
      <vt:lpstr>Участие в конкурсах</vt:lpstr>
      <vt:lpstr>Презентация PowerPoint</vt:lpstr>
      <vt:lpstr>Наши проблемы:</vt:lpstr>
      <vt:lpstr>Причины</vt:lpstr>
      <vt:lpstr>Цель проекта:  </vt:lpstr>
      <vt:lpstr>Задачи:  </vt:lpstr>
      <vt:lpstr>Механизмы решения актуальных проблем </vt:lpstr>
      <vt:lpstr>Планируемый результат</vt:lpstr>
      <vt:lpstr>Результаты проекта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Оленька</cp:lastModifiedBy>
  <cp:revision>34</cp:revision>
  <cp:lastPrinted>2017-08-17T12:24:32Z</cp:lastPrinted>
  <dcterms:created xsi:type="dcterms:W3CDTF">2017-08-15T09:21:20Z</dcterms:created>
  <dcterms:modified xsi:type="dcterms:W3CDTF">2017-08-17T16:33:19Z</dcterms:modified>
</cp:coreProperties>
</file>